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3498" y="3227293"/>
            <a:ext cx="8330855" cy="932332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200" dirty="0"/>
              <a:t>PROGRAMAÇÃO ANUAL DE SAUDE</a:t>
            </a:r>
            <a:br>
              <a:rPr lang="pt-BR" sz="3200" dirty="0"/>
            </a:br>
            <a:r>
              <a:rPr lang="pt-BR" sz="3200" dirty="0"/>
              <a:t>2025</a:t>
            </a:r>
            <a:endParaRPr lang="pt-BR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32329" y="349624"/>
            <a:ext cx="7315200" cy="1999129"/>
          </a:xfrm>
        </p:spPr>
        <p:txBody>
          <a:bodyPr>
            <a:normAutofit fontScale="92500" lnSpcReduction="10000"/>
          </a:bodyPr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r>
              <a:rPr lang="pt-BR" dirty="0"/>
              <a:t>PREFEITURA MUNICIPAL DE UIRAMUTA</a:t>
            </a:r>
            <a:endParaRPr lang="pt-BR" dirty="0"/>
          </a:p>
          <a:p>
            <a:pPr algn="ctr"/>
            <a:r>
              <a:rPr lang="pt-BR" dirty="0"/>
              <a:t>SECRETARIA MUNICIPAL DE SAUDE</a:t>
            </a: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 descr="Descrição: rr-uiramuta-brasao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574" y="878083"/>
            <a:ext cx="600710" cy="647700"/>
          </a:xfrm>
          <a:prstGeom prst="rect">
            <a:avLst/>
          </a:prstGeom>
          <a:noFill/>
        </p:spPr>
      </p:pic>
      <p:sp>
        <p:nvSpPr>
          <p:cNvPr id="5" name="Título 1"/>
          <p:cNvSpPr txBox="1"/>
          <p:nvPr/>
        </p:nvSpPr>
        <p:spPr>
          <a:xfrm>
            <a:off x="1162770" y="4814046"/>
            <a:ext cx="7891584" cy="9323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1600" dirty="0"/>
              <a:t>Prefeito Benisio R. de Souza</a:t>
            </a:r>
            <a:endParaRPr lang="pt-BR" sz="1600" dirty="0"/>
          </a:p>
          <a:p>
            <a:pPr algn="r"/>
            <a:r>
              <a:rPr lang="pt-BR" sz="1600" dirty="0"/>
              <a:t>Secretário Municipal de Saúde Querginaldo Tomaz de A. Filho</a:t>
            </a:r>
            <a:endParaRPr lang="pt-BR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/>
              <a:t>INTRODUÇÃO</a:t>
            </a:r>
            <a:br>
              <a:rPr lang="pt-BR" dirty="0"/>
            </a:br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idx="1"/>
          </p:nvPr>
        </p:nvSpPr>
        <p:spPr>
          <a:xfrm>
            <a:off x="3868738" y="863600"/>
            <a:ext cx="7315200" cy="5121275"/>
          </a:xfrm>
        </p:spPr>
        <p:txBody>
          <a:bodyPr>
            <a:noAutofit/>
          </a:bodyPr>
          <a:lstStyle/>
          <a:p>
            <a:pPr lvl="1" algn="just"/>
            <a:r>
              <a:rPr lang="pt-BR" sz="2000" dirty="0"/>
              <a:t>O Plano Municipal de Saúde- PMS 2022 - 2025 é o instrumento que norteia a atuação da gestão para o quadriênio. Tem como principal objetivo contribuir para o aperfeiçoamento do Sistema Único de Saúde - SUS municipal, com vistas a ampliar o acesso oportuno da população com garantia de integralidade às ações e serviços de saúde. </a:t>
            </a:r>
            <a:endParaRPr lang="pt-BR" sz="2000" dirty="0"/>
          </a:p>
          <a:p>
            <a:pPr lvl="1" algn="just"/>
            <a:r>
              <a:rPr lang="pt-BR" sz="2000" dirty="0"/>
              <a:t>A Programação Anual de Saúde - PAS tem por objetivo operacionalizar as intenções quadrienais expressas no PMS. </a:t>
            </a:r>
            <a:endParaRPr lang="pt-BR" sz="2000" dirty="0"/>
          </a:p>
          <a:p>
            <a:pPr lvl="1" algn="just"/>
            <a:r>
              <a:rPr lang="pt-BR" sz="2000" dirty="0"/>
              <a:t>A PAS aqui apresentada refere-se ao ano de 2025 das metas contidas no PMS 2022-2025, além de prever a alocação dos recursos orçamentários a serem executados no exercício. </a:t>
            </a:r>
            <a:endParaRPr lang="pt-BR" sz="2000" dirty="0"/>
          </a:p>
          <a:p>
            <a:pPr lvl="1" algn="just"/>
            <a:r>
              <a:rPr lang="pt-BR" sz="2000" dirty="0"/>
              <a:t>Dessa forma, a programação Anual de Saúde - PAS é um dos instrumentos do processo de planejamento da Secretaria da Saúde do Município </a:t>
            </a:r>
            <a:r>
              <a:rPr lang="pt-BR" sz="2000" dirty="0" err="1"/>
              <a:t>Uiramutã</a:t>
            </a:r>
            <a:r>
              <a:rPr lang="pt-BR" sz="2000" dirty="0"/>
              <a:t>/RR e explicita as ações a serem implantadas/implementadas e as metas a serem alcançadas para o cumprimento dos objetivos assumidos pelo Governo Municipal na área da saúde. </a:t>
            </a:r>
            <a:endParaRPr lang="pt-BR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123765" y="794629"/>
          <a:ext cx="7315200" cy="54720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1864"/>
                <a:gridCol w="726869"/>
                <a:gridCol w="4806467"/>
              </a:tblGrid>
              <a:tr h="741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Diretriz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Nº 1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Fortalecer e adequar a estrutura e o funcionamento da Atenção Primária à Saúde -APS, garantindo acesso equitativo, acolhimento humanizado, integração entre serviços e resolutividade das demandas de saúde da população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</a:tr>
              <a:tr h="250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Objetivo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Nº 1.1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Readequar o fluxo de atendimento nas redes de cuidado à saúde municipal. (Aline e Crônica).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</a:tr>
              <a:tr h="382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Meta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1.1.1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Estabelecer protocolos padronizados para integração e comunicação eficaz entre os serviços de saúde primária, secundária e terciária.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</a:tr>
              <a:tr h="326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Indicador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Número de protocolos estabelecidos por Rede de Cuidado</a:t>
                      </a:r>
                      <a:endParaRPr lang="pt-BR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  <a:tc hMerge="1">
                  <a:tcPr/>
                </a:tc>
              </a:tr>
              <a:tr h="27507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Unidade de Medida Proposta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Número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  <a:tc hMerge="1">
                  <a:tcPr/>
                </a:tc>
              </a:tr>
              <a:tr h="27507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Valor da Meta (prevista em 2025)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1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 hMerge="1">
                  <a:tcPr/>
                </a:tc>
              </a:tr>
              <a:tr h="27507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Valor da Meta (4 anos)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2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 hMerge="1">
                  <a:tcPr/>
                </a:tc>
              </a:tr>
              <a:tr h="2232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Ações 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Ação Nº 1 – Estabelecer fluxograma e protocolo de atendimento às redes;</a:t>
                      </a:r>
                      <a:endParaRPr lang="pt-BR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Ação Nº 2 – Garantir a oferta de insumos para a implementação das redes;</a:t>
                      </a:r>
                      <a:endParaRPr lang="pt-BR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Ação Nº 3 – Executar as ações de saúde no território municipal.</a:t>
                      </a:r>
                      <a:endParaRPr lang="pt-BR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Ação Nº 4 – Fazer Seletivo para contratação de profissionais para execução das atividades de saúde no território municipal.</a:t>
                      </a:r>
                      <a:endParaRPr lang="pt-BR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Ação Nº 5 - Estabelecer ponto de </a:t>
                      </a:r>
                      <a:r>
                        <a:rPr lang="pt-BR" sz="1000" dirty="0" err="1">
                          <a:effectLst/>
                        </a:rPr>
                        <a:t>telessaúde</a:t>
                      </a:r>
                      <a:r>
                        <a:rPr lang="pt-BR" sz="1000" dirty="0">
                          <a:effectLst/>
                        </a:rPr>
                        <a:t> para o acompanhamento e ampliação de serviço.</a:t>
                      </a:r>
                      <a:endParaRPr lang="pt-BR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Ação Nº 6 – Fornecer em tempo oportuno insumos e medicamentos para as ações municipais de saúde.</a:t>
                      </a:r>
                      <a:endParaRPr lang="pt-BR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Ação Nº 7 – Implementar ações de medicina tradicional nas comunidades indígenas e nas UBS da Sede;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  <a:tc hMerge="1">
                  <a:tcPr/>
                </a:tc>
              </a:tr>
              <a:tr h="13297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Fonte do Recurso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Recurso próprio/fundo a fundo federal/cofinanciamento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  <a:tc hMerge="1">
                  <a:tcPr/>
                </a:tc>
              </a:tr>
              <a:tr h="275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>
                          <a:effectLst/>
                        </a:rPr>
                        <a:t>Subfunção da despesa</a:t>
                      </a:r>
                      <a:endParaRPr lang="pt-B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00" dirty="0">
                          <a:effectLst/>
                        </a:rPr>
                        <a:t>122 - Administração Geral, 301 – Atenção Básica;</a:t>
                      </a:r>
                      <a:endParaRPr lang="pt-B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50" marR="50550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222376" y="674076"/>
          <a:ext cx="7333129" cy="57684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6230"/>
                <a:gridCol w="728651"/>
                <a:gridCol w="4818248"/>
              </a:tblGrid>
              <a:tr h="720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Diretriz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Fortalecer e adequar a estrutura e o funcionamento da Atenção Primária à Saúde - APS, garantindo acesso equitativo, acolhimento humanizado, integração entre serviços e resolutividade das demandas de saúde da população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</a:tr>
              <a:tr h="1292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Objetivo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1.2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Fortalecer a Atenção Primária no território de abrangência.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</a:tr>
              <a:tr h="218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Meta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1.2.1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Obter classificação “BOM” ou “ÓTIMO” do componente vínculo e acompanhamento territorial e, qualidade.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</a:tr>
              <a:tr h="218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Indicador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Número de equipes com classificação “BOM” ou “ÓTIMO” em relação a Classificação de Cadastro e Acompanhamento.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  <a:tc hMerge="1">
                  <a:tcPr/>
                </a:tc>
              </a:tr>
              <a:tr h="2672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Unidade de Medida Proposta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Número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  <a:tc hMerge="1">
                  <a:tcPr/>
                </a:tc>
              </a:tr>
              <a:tr h="2672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Valor da Meta (prevista em 2025)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2 equipes com classificação “BOM” ou “ÓTIMO”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 hMerge="1">
                  <a:tcPr/>
                </a:tc>
              </a:tr>
              <a:tr h="2672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Valor da Meta (4 anos)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5 equipes com classificação “BOM” ou “ÓTIMO”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 hMerge="1">
                  <a:tcPr/>
                </a:tc>
              </a:tr>
              <a:tr h="2636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Ações 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Ação Nº 1 – Realizar oficina com todas as equipes para atualização de cadastros, inclusão de novos cadastros, remoção de inconsistências, remoção de cadastros duplicados, atualização de domicílios e vinculação do cidadão ao cadastro domiciliar;</a:t>
                      </a:r>
                      <a:endParaRPr lang="pt-BR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Ação Nº 2 – Promover ações de saúde no território para acompanhamento populacional;</a:t>
                      </a:r>
                      <a:endParaRPr lang="pt-BR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Ação Nº 3 – Garantir materiais, medicamentos, recursos humanos, transporte para promover </a:t>
                      </a:r>
                      <a:r>
                        <a:rPr lang="pt-BR" sz="1050" dirty="0" err="1">
                          <a:effectLst/>
                        </a:rPr>
                        <a:t>buscativa</a:t>
                      </a:r>
                      <a:r>
                        <a:rPr lang="pt-BR" sz="1050" dirty="0">
                          <a:effectLst/>
                        </a:rPr>
                        <a:t> e acompanhamento da população no território;</a:t>
                      </a:r>
                      <a:endParaRPr lang="pt-BR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Ação Nº 4 – Promover o reparo dos veículos em tempo hábil para realização das ações de saúde;</a:t>
                      </a:r>
                      <a:endParaRPr lang="pt-BR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Ação Nº 5 – Fornecer materiais de trabalho para os ACS;</a:t>
                      </a:r>
                      <a:endParaRPr lang="pt-BR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Ação Nº 6 – Realizar as oficinas do </a:t>
                      </a:r>
                      <a:r>
                        <a:rPr lang="pt-BR" sz="1050" dirty="0" err="1">
                          <a:effectLst/>
                        </a:rPr>
                        <a:t>PlanificaSUS</a:t>
                      </a:r>
                      <a:r>
                        <a:rPr lang="pt-BR" sz="1050" dirty="0">
                          <a:effectLst/>
                        </a:rPr>
                        <a:t> nas UBS;</a:t>
                      </a:r>
                      <a:endParaRPr lang="pt-BR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Ação Nº 7 – Implantar o processo de estratificação familiar;</a:t>
                      </a:r>
                      <a:endParaRPr lang="pt-BR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Ação Nº 8 – Promover as atividades do Calendário do Ministério da Saúde.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  <a:tc hMerge="1">
                  <a:tcPr/>
                </a:tc>
              </a:tr>
              <a:tr h="12920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Fonte do Recurso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Recurso próprio/fundo a fundo federal/cofinanciamento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  <a:tc hMerge="1">
                  <a:tcPr/>
                </a:tc>
              </a:tr>
              <a:tr h="267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Subfunção da despesa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122 - Administração Geral, 301 – Atenção Básica;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115" marR="49115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114799" y="804863"/>
          <a:ext cx="7046259" cy="53987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7184"/>
                <a:gridCol w="699316"/>
                <a:gridCol w="4629759"/>
              </a:tblGrid>
              <a:tr h="10607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Diretriz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Fortalecer e adequar a estrutura e o funcionamento da Atenção Primária à Saúde - APS, garantindo acesso equitativo, acolhimento humanizado, integração entre serviços e resolutividade das demandas de saúde da população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</a:tr>
              <a:tr h="179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Objetivo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1.3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Ampliar o serviço de Saúde Bucal no município de Uiramutã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</a:tr>
              <a:tr h="314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Meta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1.3.1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Oferecer o serviço de saúde bucal para 50% da população de Uiramutã.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</a:tr>
              <a:tr h="179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Indicador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Percentual da população atendida.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  <a:tc hMerge="1">
                  <a:tcPr/>
                </a:tc>
              </a:tr>
              <a:tr h="345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Unidade de Medida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Percentual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  <a:tc hMerge="1">
                  <a:tcPr/>
                </a:tc>
              </a:tr>
              <a:tr h="3697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Valor da Meta (prevista em 2025)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20%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 hMerge="1">
                  <a:tcPr/>
                </a:tc>
              </a:tr>
              <a:tr h="50125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Valor da Meta </a:t>
                      </a:r>
                      <a:endParaRPr lang="pt-BR" sz="1050">
                        <a:effectLst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(4 anos)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50%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 hMerge="1">
                  <a:tcPr/>
                </a:tc>
              </a:tr>
              <a:tr h="19226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Ações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1 – Ativar o Serviço de Atendimento Móvel de Odontologia;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2 – Disponibilizar os insumos utilizados na Saúde Bucal e a manutenção dos consultórios odontológicos;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3 – Realizar ações coletivas de educação em saúde bucal nas comunidades;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4 – Ofertar as ações do PSE em 100% das escolas pactuadas;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5 – realizar o inventário dos equipamentos de saúde bucal nas comunidades;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  <a:tc hMerge="1">
                  <a:tcPr/>
                </a:tc>
              </a:tr>
              <a:tr h="17930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Fonte do Recurso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Recurso próprio/fundo a fundo federal/fundo a fundo estadual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  <a:tc hMerge="1">
                  <a:tcPr/>
                </a:tc>
              </a:tr>
              <a:tr h="345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Subfunção da despesa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122 - Administração Geral, 301 – Atenção Básica;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17" marR="61417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007224" y="717690"/>
          <a:ext cx="7091082" cy="58478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106"/>
                <a:gridCol w="703765"/>
                <a:gridCol w="4659211"/>
              </a:tblGrid>
              <a:tr h="8781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Diretriz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Fortalecer e adequar a estrutura e o funcionamento da Atenção Primária à Saúde -APS, garantindo acesso equitativo, acolhimento humanizado, integração entre serviços e resolutividade das demandas de saúde da população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</a:tr>
              <a:tr h="138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Objetivo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1.4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Fortalecimento das ações de Vigilância em Saúde.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</a:tr>
              <a:tr h="138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Meta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1.4.1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Ofertar as ações de Vigilância Epidemiológica.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</a:tr>
              <a:tr h="260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Indicador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Percentual de indicadores de Vigilância Epidemiológica do PQAVS alcançados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  <a:tc hMerge="1">
                  <a:tcPr/>
                </a:tc>
              </a:tr>
              <a:tr h="2863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Unidade de Medida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percentual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  <a:tc hMerge="1">
                  <a:tcPr/>
                </a:tc>
              </a:tr>
              <a:tr h="28638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Valor da Meta  (prevista em 2025)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30%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 hMerge="1">
                  <a:tcPr/>
                </a:tc>
              </a:tr>
              <a:tr h="28638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Valor da Meta Proposta (4 anos)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50%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 hMerge="1">
                  <a:tcPr/>
                </a:tc>
              </a:tr>
              <a:tr h="2421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Ações 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1 – Realizar um estudo de viabilidade de mudança de fluxo das notificações do sistema do PQAVS (SIM, SINASC, Tuberculose, Hanseníase, Cobertura Vacinal, DNCI, Óbito Precoce, malária, dentre outros);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2 – Garantir a oferta de insumos e recursos humanos para a implementação das ações;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3 – Ações integradas entre ACS e ACE;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4 – Promover ações do LIA;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5 – Ação de vacina antirrábica (cães e gatos);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6 – Ação conjunta com o DSEI Leste para bloqueio de vetores (Malária, dengue, dentre outros);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7 – Execução do microplanejamento de imunização;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8 – Fornecer um carro para as ações de Endemias e PNI.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  <a:tc hMerge="1">
                  <a:tcPr/>
                </a:tc>
              </a:tr>
              <a:tr h="13844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Fonte do Recurso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Recurso próprio/fundo a fundo federal/fundo a fundo estadual.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  <a:tc hMerge="1">
                  <a:tcPr/>
                </a:tc>
              </a:tr>
              <a:tr h="28638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Subfunção da despesa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122 - Administração Geral, 301 – Atenção Básica, 305 - Vigilância Epidemiológica.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28" marR="52628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240307" y="854677"/>
          <a:ext cx="6795246" cy="5429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5211"/>
                <a:gridCol w="675205"/>
                <a:gridCol w="4464830"/>
              </a:tblGrid>
              <a:tr h="1048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Diretriz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Fortalecer e adequar a estrutura e o funcionamento da Atenção Primária à Saúde -APS, garantindo acesso equitativo, acolhimento humanizado, integração entre serviços e resolutividade das demandas de saúde da população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</a:tr>
              <a:tr h="1652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Objetivo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1.4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Fortalecimento das ações de Vigilância em Saúde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</a:tr>
              <a:tr h="1652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Meta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1.4.2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Ofertar as ações de Vigilância Ambiental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</a:tr>
              <a:tr h="310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Indicador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Percentual de indicadores de Vigilância Epidemiológica do PQAVS alcançados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  <a:tc hMerge="1">
                  <a:tcPr/>
                </a:tc>
              </a:tr>
              <a:tr h="341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Unidade de Medida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percentual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  <a:tc hMerge="1">
                  <a:tcPr/>
                </a:tc>
              </a:tr>
              <a:tr h="341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Valor da Meta (prevista em 2025)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20%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 hMerge="1">
                  <a:tcPr/>
                </a:tc>
              </a:tr>
              <a:tr h="341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Valor da Meta Proposta (4 anos)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50%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 hMerge="1">
                  <a:tcPr/>
                </a:tc>
              </a:tr>
              <a:tr h="18995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Ações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1 – Ações de educação em saúde nas escolas;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2 – Monitoramento da qualidade da água (VIGIÁGUA);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3 – Mapeamento das áreas de riscos para doenças sazonais ocasionadas pela seca enchentes (VIGIDESASTRES);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4 – Ações de educação em saúde sobre gestão de resíduos sólidos nas comunidades indígenas;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5 – visita técnica nas comunidades indígenas para monitoramento pós-educação em saúde para evidenciar mudança de comportamento relacionado a gestão de resíduos sólidos.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  <a:tc hMerge="1">
                  <a:tcPr/>
                </a:tc>
              </a:tr>
              <a:tr h="16523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Fonte do Recurso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Recurso próprio/fundo a fundo federal/fundo a fundo estadual.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  <a:tc hMerge="1">
                  <a:tcPr/>
                </a:tc>
              </a:tr>
              <a:tr h="34180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Subfunção da despesa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122 - Administração Geral, 301 – Atenção Básica, 305 - Vigilância Epidemiológica.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2" marR="62812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249271" y="822926"/>
          <a:ext cx="7189693" cy="5300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1292"/>
                <a:gridCol w="714399"/>
                <a:gridCol w="4724002"/>
              </a:tblGrid>
              <a:tr h="945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Diretriz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Fortalecer e adequar a estrutura e o funcionamento da Atenção Primária à Saúde -APS, garantindo acesso equitativo, acolhimento humanizado, integração entre serviços e resolutividade das demandas de saúde da população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</a:tr>
              <a:tr h="1491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Objetivo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1.4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Fortalecimento das ações de Vigilância em Saúde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</a:tr>
              <a:tr h="1491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Meta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1.4.3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Ofertar as ações de Vigilância Sanitária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</a:tr>
              <a:tr h="280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Indicador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Percentual de indicadores de Vigilância Epidemiológica do PQAVS alcançados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  <a:tc hMerge="1">
                  <a:tcPr/>
                </a:tc>
              </a:tr>
              <a:tr h="308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Unidade de Medida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percentual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  <a:tc hMerge="1">
                  <a:tcPr/>
                </a:tc>
              </a:tr>
              <a:tr h="308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Valor da Meta (prevista em 2024)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30%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 hMerge="1">
                  <a:tcPr/>
                </a:tc>
              </a:tr>
              <a:tr h="308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Valor da Meta Proposta (4 anos)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50%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 hMerge="1">
                  <a:tcPr/>
                </a:tc>
              </a:tr>
              <a:tr h="2213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Ações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01- Fazer o cadastro de estabelecimento sujeitos a Vigilância Sanitária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02- Fazer inspeção de estabelecimentos sujeitos a Vigilância Sanitária 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03- Realização das atividades educativas para o setor regulado 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04- Recebimento/Atendimento de denúncias e reclamações.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05- Atividades Educativas para população e setor não regulado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06- realização das ações previstas no PSE (Programa de Saúde na Escola)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07- Confecção de Proposta de Código Sanitário Municipal (Prazo de finalização: Primeiro semestre de 2025)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  <a:tc hMerge="1">
                  <a:tcPr/>
                </a:tc>
              </a:tr>
              <a:tr h="1491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Fonte do Recurso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Recurso próprio/fundo a fundo federal/fundo a fundo estadual.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  <a:tc hMerge="1">
                  <a:tcPr/>
                </a:tc>
              </a:tr>
              <a:tr h="30845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Subfunção da despesa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122 - Administração Geral, 301 – Atenção Básica, 305 - Vigilância Epidemiológica.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84" marR="56684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303058" y="772915"/>
          <a:ext cx="6589059" cy="56200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4987"/>
                <a:gridCol w="654717"/>
                <a:gridCol w="4329355"/>
              </a:tblGrid>
              <a:tr h="8142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Diretriz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Fortalecer e adequar a estrutura e o funcionamento da Atenção Primária à Saúde -APS, garantindo acesso equitativo, acolhimento humanizado, integração entre serviços e resolutividade das demandas de saúde da população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</a:tr>
              <a:tr h="128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Objetivo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1.5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Fortalecimento da Assistência Farmacêutica no município.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</a:tr>
              <a:tr h="2413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Meta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1.5.1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Garantir a dispensação de medicamento de maneira eficaz e segura, bem como alimentar os sistemas de informação.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</a:tr>
              <a:tr h="128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Indicador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 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  <a:tc hMerge="1">
                  <a:tcPr/>
                </a:tc>
              </a:tr>
              <a:tr h="2655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Unidade de Medida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Número de ações implementadas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  <a:tc hMerge="1">
                  <a:tcPr/>
                </a:tc>
              </a:tr>
              <a:tr h="2655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Valor da Meta (prevista em 2025)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 hMerge="1">
                  <a:tcPr/>
                </a:tc>
              </a:tr>
              <a:tr h="2655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Valor da Meta Proposta (4 anos)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7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 hMerge="1">
                  <a:tcPr/>
                </a:tc>
              </a:tr>
              <a:tr h="2155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Ações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1 -Realizar pregão para aquisição de medicamentos e insumos;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2 - Adquirir 100% dos medicamentos e insumos, conforme REMUME;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3 - Criação da CFT;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4 - Garantir o uso do sistema informatizado para as farmácias (HORUS)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5 - Estruturação da assistência farmacêutica (QUALIFASUS).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06 – Promover o adequado descarte de medicamentos vencidos;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07 – Ofertar medicamentos para as ações de saúde nas comunidades.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  <a:tc hMerge="1">
                  <a:tcPr/>
                </a:tc>
              </a:tr>
              <a:tr h="24137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Fonte do Recurso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Ex. recurso próprio/fundo a fundo federal/fundo a fundo estadual/convênio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  <a:tc hMerge="1">
                  <a:tcPr/>
                </a:tc>
              </a:tr>
              <a:tr h="6155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Subfunção da despesa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122 - Administração Geral, 301 – Atenção Básica, 302 - Assistência Hospitalar e Ambulatorial, 303 - Suporte Profilático e Terapêutico, 304 - Vigilância Sanitária, 305 - Vigilância Epidemiológica, 306 - Alimentação e Nutrição, 0 - Informações Complementares (demais subfunções).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799" marR="48799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783904"/>
          </a:xfrm>
        </p:spPr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105835" y="753035"/>
          <a:ext cx="6866965" cy="561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3490"/>
                <a:gridCol w="682330"/>
                <a:gridCol w="4511145"/>
              </a:tblGrid>
              <a:tr h="176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Diretriz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2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Reorganizar a Atenção Especializada.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</a:tr>
              <a:tr h="4935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Objetivo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Nº 2.1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Readequar o fluxo de atendimento na rede de cuidado à saúde municipal.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Urgência e emergência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</a:tr>
              <a:tr h="6572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Meta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2.1.1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Reorganizar a rede de urgência e emergência municipal através da qualificação de 50% da porta de entrada, constituído de serviços humanizados, ininterruptos ao conjunto de demandas espontâneas e referenciadas de urgências clínicas.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</a:tr>
              <a:tr h="176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Indicador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Qualificar 50% da equipe de recepção e acolhimento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  <a:tc hMerge="1">
                  <a:tcPr/>
                </a:tc>
              </a:tr>
              <a:tr h="283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Unidade de Medida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percentual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  <a:tc hMerge="1">
                  <a:tcPr/>
                </a:tc>
              </a:tr>
              <a:tr h="364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Valor da Meta (prevista em 2025)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50%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 hMerge="1">
                  <a:tcPr/>
                </a:tc>
              </a:tr>
              <a:tr h="364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Valor da Meta Proposta (4 anos)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50%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 hMerge="1">
                  <a:tcPr/>
                </a:tc>
              </a:tr>
              <a:tr h="24537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Ações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1 – Realizar um estudo de viabilidade financeira das ações de Urgência e Emergência bem como o custo efetivo destas;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2 – Garantir a oferta de insumos para a implementação da rede;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3 – Executar as ações de saúde no território municipal.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4 – Estabelecer fluxograma e protocolo de atendimento à rede;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5 – Organizar os critérios para estabelecer a Sala de Estabilização na UBS;</a:t>
                      </a:r>
                      <a:endParaRPr lang="pt-BR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6 – Transferência do Centro de Saúde de Uiramutã para o Estado (pactuação em CIB);</a:t>
                      </a:r>
                      <a:endParaRPr lang="pt-BR" sz="105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Ação Nº 7 – Constituir fluxos coerentes e efetivos de referência e contrarreferência na rede.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  <a:tc hMerge="1">
                  <a:tcPr/>
                </a:tc>
              </a:tr>
              <a:tr h="25775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Fonte do Recurso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Recurso próprio/fundo a fundo federal/fundo a fundo estadual/convênio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  <a:tc hMerge="1">
                  <a:tcPr/>
                </a:tc>
              </a:tr>
              <a:tr h="39092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>
                          <a:effectLst/>
                        </a:rPr>
                        <a:t>Subfunção da despesa</a:t>
                      </a:r>
                      <a:endParaRPr lang="pt-B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050" dirty="0">
                          <a:effectLst/>
                        </a:rPr>
                        <a:t>122 - Administração Geral, 302 - Assistência Hospitalar e Ambulatorial, 303 - Suporte Profilático e Terapêutico, 0 - Informações Complementares (demais subfunções).</a:t>
                      </a:r>
                      <a:endParaRPr lang="pt-B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126" marR="51126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356847" y="1028444"/>
          <a:ext cx="6589058" cy="4529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5763"/>
                <a:gridCol w="653941"/>
                <a:gridCol w="4329354"/>
              </a:tblGrid>
              <a:tr h="213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Diretriz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Nº 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Aprimorar as ferramentas de gestão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3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Objetivo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Nº 3.1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Aprimorar e ampliar a infraestrutura dos serviços de saúde.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3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Meta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3.1.1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Construção, reforma e estruturação de unidades de saúde.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3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Indicador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Número de unidades de saúde estruturadas, construídas ou reformadas.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213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Unidade de Medida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Número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4399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Valor da Meta (prevista em 2025)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b="1" dirty="0">
                          <a:effectLst/>
                        </a:rPr>
                        <a:t>3</a:t>
                      </a:r>
                      <a:endParaRPr lang="pt-B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</a:tr>
              <a:tr h="4399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Valor da Meta Proposta (4 anos)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b="1" dirty="0">
                          <a:effectLst/>
                        </a:rPr>
                        <a:t>9</a:t>
                      </a:r>
                      <a:endParaRPr lang="pt-B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</a:tr>
              <a:tr h="1716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Ações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Ação Nº 1 – construção de 5 unidades de saúde por emenda parlamentar;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Ação Nº 2 – construção de 3 unidades de saúde por recurso próprio;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Ação Nº 3 – Reforma da Academia de Saúde;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Ação Nº 4 – Aquisição de materiais permanentes para as unidades de saúde;</a:t>
                      </a:r>
                      <a:endParaRPr lang="pt-BR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Ação Nº 5 – Construção do alambrado da UBS Davi Cavalcante de Lima.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2133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Fonte do Recurso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Recurso próprio/fundo a fundo federal/fundo a fundo estadual/convênio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4399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Subfunção da despesa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122 - Administração Geral, 301 – Atenção Básica, Informações Complementares (demais subfunções).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2133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</p:nvPr>
        </p:nvGraphicFramePr>
        <p:xfrm>
          <a:off x="4829493" y="923365"/>
          <a:ext cx="6385354" cy="5283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6120"/>
                <a:gridCol w="633724"/>
                <a:gridCol w="4195510"/>
              </a:tblGrid>
              <a:tr h="22380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Diretriz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Nº 3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Aprimoramento das ferramentas de gestão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152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Objetivo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Nº 3.2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Aplicar os recursos recebidos nas novas portarias publicadas.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152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Meta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3.2.1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Qualificar as equipes e profissionais para aplicação da nova metodologia do novo financiamento APS.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380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Indicador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Número de equipes capacitadas (EAP, ESF, e-MULTI, ESB)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46152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Unidade de Medida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número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69925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Valor da Meta (prevista em 2025)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</a:tr>
              <a:tr h="46152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Valor da Meta Proposta (4 anos)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5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</a:tr>
              <a:tr h="160536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Ações 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Ação Nº 1 – Organizar e atualizar os sistemas de informação</a:t>
                      </a:r>
                      <a:endParaRPr lang="pt-BR" sz="12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Ação Nº 2 – Realização de Capacitações para as equipes</a:t>
                      </a:r>
                      <a:endParaRPr lang="pt-BR" sz="12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Ação Nº 3 – Reorganização do processo de trabalho</a:t>
                      </a:r>
                      <a:endParaRPr lang="pt-BR" sz="12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Ação Nº 4 – Participar de Oficinas sobre o novo financiamento APS;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22380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Fonte do Recurso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Recursos Próprio/fundo a fundo federal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461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Subfunção da despesa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122 - Administração Geral, 301 – Atenção Básica, Informações Complementares (demais subfunções).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455460" y="699247"/>
          <a:ext cx="6517339" cy="5342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8285"/>
                <a:gridCol w="646823"/>
                <a:gridCol w="4282231"/>
              </a:tblGrid>
              <a:tr h="209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Diretriz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Nº 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Aprimoramento das ferramentas de gestão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2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Objetivo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Nº 3.3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Fazer Plano de aplicação para utilização dos recursos recebidos pelas novas portarias publicadas em 2024.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9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Meta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3.3.1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Implementar o SUS Digital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9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Indicador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Número de unidades de saúde com o SUS Digital implementado.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5790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Unidade de Medida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Número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432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Valor da Meta  (prevista em 2025)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</a:tr>
              <a:tr h="432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Valor da Meta Proposta (4 anos)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</a:tr>
              <a:tr h="209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Ações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198609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Diretriz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Ação Nº 1 – Aquisição de materiais de consumo (Insumo de informática, Softwares, e outros materiais que viabilizem a digitalização e</a:t>
                      </a:r>
                      <a:endParaRPr lang="pt-BR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modernização dos processos de atendimento e gestão de saúde.)</a:t>
                      </a:r>
                      <a:endParaRPr lang="pt-BR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Ação Nº 2 – Pagamento de diárias aos técnicos municipais que irão operar as novas tecnologias digitais implementadas. </a:t>
                      </a:r>
                      <a:endParaRPr lang="pt-BR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20965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Fonte do Recurso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fundo a fundo federal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43237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Subfunção da despesa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122 - Administração Geral, 301 – Atenção Básica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DIRETRIZES, OBJETIVOS, METAS, INDICADORES E AÇÕES 2025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303059" y="753035"/>
          <a:ext cx="6678707" cy="5235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7611"/>
                <a:gridCol w="662839"/>
                <a:gridCol w="4388257"/>
              </a:tblGrid>
              <a:tr h="2538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Diretriz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Nº 3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Aprimoramento das ferramentas de gestão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8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Objetivo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Nº 3.4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Apoiar o Controle Social nas demandas solicitadas.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8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Meta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3.4.1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Manter atualizado os dados do Conselho Municipal de Saúde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38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Indicador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Percentual de demandas atendidas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2538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Unidade de Medida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Percentual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52343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Valor da Meta  (prevista em 2025)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30%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</a:tr>
              <a:tr h="52343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Valor da Meta Proposta (4 anos)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50%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</a:tr>
              <a:tr h="241183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Ações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Ação Nº 1 – Fornecimento de materiais de escritório pra pleno funcionamento das reuniões do conselho municipal de saúde;</a:t>
                      </a:r>
                      <a:endParaRPr lang="pt-BR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Ação Nº 2 – Manter atualizado os dados do Conselho Municipal de Saúde nos sistemas instituídos pelo Ministério da Saúde</a:t>
                      </a:r>
                      <a:endParaRPr lang="pt-BR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Ação Nº 3 – Incentivar a participação da comunidade nas Pré-conferências</a:t>
                      </a:r>
                      <a:endParaRPr lang="pt-BR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Ação Nº 4 – Apoiar a realização das Conferências Municipais de Saúde </a:t>
                      </a:r>
                      <a:endParaRPr lang="pt-BR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2538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Fonte do Recurso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Recurso próprio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  <a:tr h="2538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>
                          <a:effectLst/>
                        </a:rPr>
                        <a:t>Subfunção da despesa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122 - Administração Geral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344129" y="570272"/>
          <a:ext cx="10839811" cy="5663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6440"/>
                <a:gridCol w="1399754"/>
                <a:gridCol w="1384702"/>
                <a:gridCol w="1475009"/>
                <a:gridCol w="1475009"/>
                <a:gridCol w="1234191"/>
                <a:gridCol w="740515"/>
                <a:gridCol w="1234191"/>
              </a:tblGrid>
              <a:tr h="2201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ORÇAMENTO 2024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201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SUBFUNÇÃO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CORRENTE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 hMerge="1"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CAPITAL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37272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DO GOVERNO FEDERAL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DO ESTADO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DO MUNICÍPIO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DO GOVERNO FEDERAL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 DO ESTADO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 DO MUNICÍPIO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</a:tr>
              <a:tr h="6517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122 - ADMINISTRAÇÃO GERAL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1.930.674,14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317.296,43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</a:tr>
              <a:tr h="3963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244- ASSITENCIA COMUNITÁRIA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312.330,53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43.269,00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704.353,56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</a:tr>
              <a:tr h="6781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 – ATENÇÃO BÁSICA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145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5.538.956,46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166.953,74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1.983.142,15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</a:tr>
              <a:tr h="76627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 – ATENÇÃO HOSPITALAR E AMBULATORIAL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145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377.997,99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242.391,72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1.438.488,13 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793.939,29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</a:tr>
              <a:tr h="101289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 – SUPORTE PROFILÁTICO E TERAPÊUTICO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145" marR="6512" marT="651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117.935,37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22.211,42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</a:tr>
              <a:tr h="39634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 – VIGILÂNCIA SANITÁRIA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145" marR="6512" marT="651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22.153,72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</a:tr>
              <a:tr h="36111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 – VIGILÂNCIA EPIDEMIOLOGICA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318.983,79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          33.640,19 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ctr"/>
                </a:tc>
              </a:tr>
              <a:tr h="211386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</a:tr>
              <a:tr h="211386"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2" marR="6512" marT="6512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Quadro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TM03457475[[fn=Quadro]]</Template>
  <TotalTime>0</TotalTime>
  <Words>25052</Words>
  <Application>WPS Presentation</Application>
  <PresentationFormat>Widescreen</PresentationFormat>
  <Paragraphs>1061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SimSun</vt:lpstr>
      <vt:lpstr>Wingdings</vt:lpstr>
      <vt:lpstr>Wingdings 2</vt:lpstr>
      <vt:lpstr>Calibri</vt:lpstr>
      <vt:lpstr>Times New Roman</vt:lpstr>
      <vt:lpstr>Corbel</vt:lpstr>
      <vt:lpstr>Microsoft YaHei</vt:lpstr>
      <vt:lpstr>Arial Unicode MS</vt:lpstr>
      <vt:lpstr>Quadro</vt:lpstr>
      <vt:lpstr>PROGRAMAÇÃO ANUAL DE SAUDE 2025</vt:lpstr>
      <vt:lpstr>INTRODUÇÃO </vt:lpstr>
      <vt:lpstr>DIRETRIZES, OBJETIVOS, METAS, INDICADORES E AÇÕES 2025</vt:lpstr>
      <vt:lpstr>DIRETRIZES, OBJETIVOS, METAS, INDICADORES E AÇÕES 2025</vt:lpstr>
      <vt:lpstr>DIRETRIZES, OBJETIVOS, METAS, INDICADORES E AÇÕES 2025</vt:lpstr>
      <vt:lpstr>DIRETRIZES, OBJETIVOS, METAS, INDICADORES E AÇÕES 2025</vt:lpstr>
      <vt:lpstr>DIRETRIZES, OBJETIVOS, METAS, INDICADORES E AÇÕES 2025</vt:lpstr>
      <vt:lpstr>DIRETRIZES, OBJETIVOS, METAS, INDICADORES E AÇÕES 2025</vt:lpstr>
      <vt:lpstr>DIRETRIZES, OBJETIVOS, METAS, INDICADORES E AÇÕES 2025</vt:lpstr>
      <vt:lpstr>DIRETRIZES, OBJETIVOS, METAS, INDICADORES E AÇÕES 2025</vt:lpstr>
      <vt:lpstr>DIRETRIZES, OBJETIVOS, METAS, INDICADORES E AÇÕES 2025</vt:lpstr>
      <vt:lpstr>DIRETRIZES, OBJETIVOS, METAS, INDICADORES E AÇÕES 2025</vt:lpstr>
      <vt:lpstr>DIRETRIZES, OBJETIVOS, METAS, INDICADORES E AÇÕES 2025</vt:lpstr>
      <vt:lpstr>DIRETRIZES, OBJETIVOS, METAS, INDICADORES E AÇÕES 2025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PROGRAMAÇÃO ANUAL DE SAUDE 2025</dc:title>
  <dc:creator>secretaria de saude</dc:creator>
  <cp:lastModifiedBy>USUARIO</cp:lastModifiedBy>
  <cp:revision>13</cp:revision>
  <dcterms:created xsi:type="dcterms:W3CDTF">2025-03-31T15:36:00Z</dcterms:created>
  <dcterms:modified xsi:type="dcterms:W3CDTF">2025-05-29T20:14:29Z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CA90F98A9D264CF0B5D77ACFA9E96829_13</vt:lpwstr>
  </property>
  <property fmtid="{D5CDD505-2E9C-101B-9397-08002B2CF9AE}" pid="3" name="KSOProductBuildVer">
    <vt:lpwstr>1046-12.2.0.21179</vt:lpwstr>
  </property>
</Properties>
</file>